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1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3" r:id="rId14"/>
    <p:sldId id="267" r:id="rId15"/>
    <p:sldId id="268" r:id="rId16"/>
    <p:sldId id="269" r:id="rId17"/>
  </p:sldIdLst>
  <p:sldSz cx="18288000" cy="10287000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ooper Hewitt Heavy" panose="020B0604020202020204" charset="-18"/>
      <p:regular r:id="rId22"/>
    </p:embeddedFont>
    <p:embeddedFont>
      <p:font typeface="Montserrat" panose="00000500000000000000" pitchFamily="2" charset="-18"/>
      <p:regular r:id="rId23"/>
      <p:bold r:id="rId24"/>
      <p:italic r:id="rId25"/>
      <p:boldItalic r:id="rId26"/>
    </p:embeddedFont>
    <p:embeddedFont>
      <p:font typeface="Montserrat Bold" panose="00000800000000000000" charset="-18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5.jpeg"/><Relationship Id="rId7" Type="http://schemas.openxmlformats.org/officeDocument/2006/relationships/image" Target="../media/image22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3" Type="http://schemas.openxmlformats.org/officeDocument/2006/relationships/image" Target="../media/image32.svg"/><Relationship Id="rId7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5" Type="http://schemas.openxmlformats.org/officeDocument/2006/relationships/image" Target="../media/image7.svg"/><Relationship Id="rId10" Type="http://schemas.openxmlformats.org/officeDocument/2006/relationships/image" Target="../media/image37.svg"/><Relationship Id="rId4" Type="http://schemas.openxmlformats.org/officeDocument/2006/relationships/image" Target="../media/image6.png"/><Relationship Id="rId9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3" Type="http://schemas.openxmlformats.org/officeDocument/2006/relationships/image" Target="../media/image32.svg"/><Relationship Id="rId7" Type="http://schemas.openxmlformats.org/officeDocument/2006/relationships/image" Target="../media/image5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237351">
            <a:off x="-8241941" y="-1445206"/>
            <a:ext cx="20147551" cy="15966934"/>
          </a:xfrm>
          <a:custGeom>
            <a:avLst/>
            <a:gdLst/>
            <a:ahLst/>
            <a:cxnLst/>
            <a:rect l="l" t="t" r="r" b="b"/>
            <a:pathLst>
              <a:path w="20147551" h="15966934">
                <a:moveTo>
                  <a:pt x="0" y="0"/>
                </a:moveTo>
                <a:lnTo>
                  <a:pt x="20147550" y="0"/>
                </a:lnTo>
                <a:lnTo>
                  <a:pt x="20147550" y="15966934"/>
                </a:lnTo>
                <a:lnTo>
                  <a:pt x="0" y="159669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20968" y="989034"/>
            <a:ext cx="15152431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9600"/>
              </a:lnSpc>
            </a:pPr>
            <a:r>
              <a:rPr lang="en-US" sz="8000" dirty="0">
                <a:solidFill>
                  <a:srgbClr val="242424"/>
                </a:solidFill>
                <a:latin typeface="Cooper Hewitt Heavy"/>
              </a:rPr>
              <a:t>PÁLYAVÁLASZTÁS – 202</a:t>
            </a:r>
            <a:r>
              <a:rPr lang="hu-HU" sz="8000" dirty="0">
                <a:solidFill>
                  <a:srgbClr val="242424"/>
                </a:solidFill>
                <a:latin typeface="Cooper Hewitt Heavy"/>
              </a:rPr>
              <a:t>6-2027</a:t>
            </a:r>
            <a:endParaRPr lang="en-US" sz="8000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8356331" y="2351109"/>
            <a:ext cx="9566557" cy="7726426"/>
          </a:xfrm>
          <a:custGeom>
            <a:avLst/>
            <a:gdLst/>
            <a:ahLst/>
            <a:cxnLst/>
            <a:rect l="l" t="t" r="r" b="b"/>
            <a:pathLst>
              <a:path w="9566557" h="7726426">
                <a:moveTo>
                  <a:pt x="9566557" y="0"/>
                </a:moveTo>
                <a:lnTo>
                  <a:pt x="0" y="0"/>
                </a:lnTo>
                <a:lnTo>
                  <a:pt x="0" y="7726426"/>
                </a:lnTo>
                <a:lnTo>
                  <a:pt x="9566557" y="7726426"/>
                </a:lnTo>
                <a:lnTo>
                  <a:pt x="9566557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0" y="3318789"/>
            <a:ext cx="10484985" cy="380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61"/>
              </a:lnSpc>
              <a:spcBef>
                <a:spcPct val="0"/>
              </a:spcBef>
            </a:pPr>
            <a:r>
              <a:rPr lang="en-US" sz="6901" dirty="0">
                <a:solidFill>
                  <a:srgbClr val="FEB626"/>
                </a:solidFill>
                <a:latin typeface="Cooper Hewitt Heavy"/>
              </a:rPr>
              <a:t>BERETTYÓÚJFALUI SZC BESSENYEI GYÖRGY TECHNIKUM</a:t>
            </a:r>
          </a:p>
        </p:txBody>
      </p:sp>
      <p:sp>
        <p:nvSpPr>
          <p:cNvPr id="6" name="Freeform 6"/>
          <p:cNvSpPr/>
          <p:nvPr/>
        </p:nvSpPr>
        <p:spPr>
          <a:xfrm rot="5400000">
            <a:off x="14876066" y="-63086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2027114" y="8321224"/>
            <a:ext cx="4531919" cy="4531919"/>
            <a:chOff x="0" y="0"/>
            <a:chExt cx="2787650" cy="27876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F6A400">
                <a:alpha val="60000"/>
              </a:srgbClr>
            </a:solid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237351">
            <a:off x="-6274121" y="4073565"/>
            <a:ext cx="14593817" cy="11565600"/>
          </a:xfrm>
          <a:custGeom>
            <a:avLst/>
            <a:gdLst/>
            <a:ahLst/>
            <a:cxnLst/>
            <a:rect l="l" t="t" r="r" b="b"/>
            <a:pathLst>
              <a:path w="14593817" h="11565600">
                <a:moveTo>
                  <a:pt x="0" y="0"/>
                </a:moveTo>
                <a:lnTo>
                  <a:pt x="14593817" y="0"/>
                </a:lnTo>
                <a:lnTo>
                  <a:pt x="14593817" y="11565600"/>
                </a:lnTo>
                <a:lnTo>
                  <a:pt x="0" y="11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4318291" y="3680067"/>
            <a:ext cx="1947510" cy="1969478"/>
            <a:chOff x="0" y="0"/>
            <a:chExt cx="1024836" cy="10363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24836" cy="1036397"/>
            </a:xfrm>
            <a:custGeom>
              <a:avLst/>
              <a:gdLst/>
              <a:ahLst/>
              <a:cxnLst/>
              <a:rect l="l" t="t" r="r" b="b"/>
              <a:pathLst>
                <a:path w="1024836" h="1036397">
                  <a:moveTo>
                    <a:pt x="512418" y="0"/>
                  </a:moveTo>
                  <a:cubicBezTo>
                    <a:pt x="229417" y="0"/>
                    <a:pt x="0" y="232005"/>
                    <a:pt x="0" y="518198"/>
                  </a:cubicBezTo>
                  <a:cubicBezTo>
                    <a:pt x="0" y="804392"/>
                    <a:pt x="229417" y="1036397"/>
                    <a:pt x="512418" y="1036397"/>
                  </a:cubicBezTo>
                  <a:cubicBezTo>
                    <a:pt x="795419" y="1036397"/>
                    <a:pt x="1024836" y="804392"/>
                    <a:pt x="1024836" y="518198"/>
                  </a:cubicBezTo>
                  <a:cubicBezTo>
                    <a:pt x="1024836" y="232005"/>
                    <a:pt x="795419" y="0"/>
                    <a:pt x="51241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>
              <a:noFill/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6200" y="-161925"/>
              <a:ext cx="872436" cy="112212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u="none">
                  <a:solidFill>
                    <a:srgbClr val="242424"/>
                  </a:solidFill>
                  <a:latin typeface="Cooper Hewitt Heavy"/>
                </a:rPr>
                <a:t>01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28717" y="3967498"/>
            <a:ext cx="7378075" cy="2673985"/>
            <a:chOff x="0" y="0"/>
            <a:chExt cx="9837433" cy="3565313"/>
          </a:xfrm>
        </p:grpSpPr>
        <p:sp>
          <p:nvSpPr>
            <p:cNvPr id="7" name="TextBox 7"/>
            <p:cNvSpPr txBox="1"/>
            <p:nvPr/>
          </p:nvSpPr>
          <p:spPr>
            <a:xfrm>
              <a:off x="0" y="-257175"/>
              <a:ext cx="9837433" cy="2085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just">
                <a:lnSpc>
                  <a:spcPts val="10800"/>
                </a:lnSpc>
                <a:spcBef>
                  <a:spcPct val="0"/>
                </a:spcBef>
              </a:pPr>
              <a:r>
                <a:rPr lang="en-US" sz="9000" dirty="0">
                  <a:solidFill>
                    <a:srgbClr val="242424"/>
                  </a:solidFill>
                  <a:latin typeface="Cooper Hewitt Heavy"/>
                </a:rPr>
                <a:t>About us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2193925"/>
              <a:ext cx="7094321" cy="13713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>
                <a:lnSpc>
                  <a:spcPts val="4160"/>
                </a:lnSpc>
                <a:spcBef>
                  <a:spcPct val="0"/>
                </a:spcBef>
              </a:pPr>
              <a:r>
                <a:rPr lang="en-US" sz="3200" u="none">
                  <a:solidFill>
                    <a:srgbClr val="242424"/>
                  </a:solidFill>
                  <a:latin typeface="Montserrat"/>
                </a:rPr>
                <a:t>Elaborate on what you want to discuss. </a:t>
              </a:r>
            </a:p>
          </p:txBody>
        </p:sp>
      </p:grpSp>
      <p:sp>
        <p:nvSpPr>
          <p:cNvPr id="9" name="Freeform 9" descr="Hello Besko!"/>
          <p:cNvSpPr/>
          <p:nvPr/>
        </p:nvSpPr>
        <p:spPr>
          <a:xfrm>
            <a:off x="14356359" y="4130635"/>
            <a:ext cx="5805881" cy="6692658"/>
          </a:xfrm>
          <a:custGeom>
            <a:avLst/>
            <a:gdLst/>
            <a:ahLst/>
            <a:cxnLst/>
            <a:rect l="l" t="t" r="r" b="b"/>
            <a:pathLst>
              <a:path w="5805881" h="6692658">
                <a:moveTo>
                  <a:pt x="0" y="0"/>
                </a:moveTo>
                <a:lnTo>
                  <a:pt x="5805882" y="0"/>
                </a:lnTo>
                <a:lnTo>
                  <a:pt x="5805882" y="6692658"/>
                </a:lnTo>
                <a:lnTo>
                  <a:pt x="0" y="66926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912474" y="623553"/>
            <a:ext cx="3913193" cy="1538964"/>
          </a:xfrm>
          <a:custGeom>
            <a:avLst/>
            <a:gdLst/>
            <a:ahLst/>
            <a:cxnLst/>
            <a:rect l="l" t="t" r="r" b="b"/>
            <a:pathLst>
              <a:path w="3913193" h="1538964">
                <a:moveTo>
                  <a:pt x="0" y="0"/>
                </a:moveTo>
                <a:lnTo>
                  <a:pt x="3913193" y="0"/>
                </a:lnTo>
                <a:lnTo>
                  <a:pt x="3913193" y="1538964"/>
                </a:lnTo>
                <a:lnTo>
                  <a:pt x="0" y="15389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2345"/>
            </a:stretch>
          </a:blipFill>
        </p:spPr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430F0EA2-535A-4984-974E-053A44F127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7228" y="623554"/>
            <a:ext cx="10185408" cy="7641752"/>
          </a:xfrm>
          <a:prstGeom prst="rect">
            <a:avLst/>
          </a:prstGeom>
        </p:spPr>
      </p:pic>
      <p:sp>
        <p:nvSpPr>
          <p:cNvPr id="15" name="Freeform 15"/>
          <p:cNvSpPr/>
          <p:nvPr/>
        </p:nvSpPr>
        <p:spPr>
          <a:xfrm>
            <a:off x="650678" y="858695"/>
            <a:ext cx="3191483" cy="3271940"/>
          </a:xfrm>
          <a:custGeom>
            <a:avLst/>
            <a:gdLst/>
            <a:ahLst/>
            <a:cxnLst/>
            <a:rect l="l" t="t" r="r" b="b"/>
            <a:pathLst>
              <a:path w="3191483" h="3271940">
                <a:moveTo>
                  <a:pt x="0" y="0"/>
                </a:moveTo>
                <a:lnTo>
                  <a:pt x="3191483" y="0"/>
                </a:lnTo>
                <a:lnTo>
                  <a:pt x="3191483" y="3271940"/>
                </a:lnTo>
                <a:lnTo>
                  <a:pt x="0" y="32719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 rot="-127435">
            <a:off x="15430320" y="5070298"/>
            <a:ext cx="1786312" cy="1556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294885"/>
                </a:solidFill>
                <a:latin typeface="Montserrat Bold"/>
              </a:rPr>
              <a:t>Halló</a:t>
            </a:r>
            <a:r>
              <a:rPr lang="en-US" sz="2400" dirty="0">
                <a:solidFill>
                  <a:srgbClr val="294885"/>
                </a:solidFill>
                <a:latin typeface="Montserrat Bold"/>
              </a:rPr>
              <a:t>, </a:t>
            </a:r>
            <a:r>
              <a:rPr lang="en-US" sz="2400" dirty="0" err="1">
                <a:solidFill>
                  <a:srgbClr val="294885"/>
                </a:solidFill>
                <a:latin typeface="Montserrat Bold"/>
              </a:rPr>
              <a:t>itt</a:t>
            </a:r>
            <a:r>
              <a:rPr lang="en-US" sz="2400" dirty="0">
                <a:solidFill>
                  <a:srgbClr val="294885"/>
                </a:solidFill>
                <a:latin typeface="Montserrat Bold"/>
              </a:rPr>
              <a:t> a </a:t>
            </a:r>
            <a:r>
              <a:rPr lang="en-US" sz="2400" dirty="0" err="1">
                <a:solidFill>
                  <a:srgbClr val="294885"/>
                </a:solidFill>
                <a:latin typeface="Montserrat Bold"/>
              </a:rPr>
              <a:t>Beskó</a:t>
            </a:r>
            <a:r>
              <a:rPr lang="en-US" sz="2400" dirty="0">
                <a:solidFill>
                  <a:srgbClr val="294885"/>
                </a:solidFill>
                <a:latin typeface="Montserrat Bold"/>
              </a:rPr>
              <a:t>!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n-US" sz="2400" dirty="0">
              <a:solidFill>
                <a:srgbClr val="294885"/>
              </a:solidFill>
              <a:latin typeface="Montserrat Bold"/>
            </a:endParaRP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 dirty="0">
                <a:solidFill>
                  <a:srgbClr val="294885"/>
                </a:solidFill>
                <a:latin typeface="Montserrat"/>
              </a:rPr>
              <a:t>06-54-402-094</a:t>
            </a:r>
          </a:p>
        </p:txBody>
      </p:sp>
      <p:pic>
        <p:nvPicPr>
          <p:cNvPr id="18" name="Kép 17">
            <a:extLst>
              <a:ext uri="{FF2B5EF4-FFF2-40B4-BE49-F238E27FC236}">
                <a16:creationId xmlns:a16="http://schemas.microsoft.com/office/drawing/2014/main" id="{A350B116-FEDF-4FEA-A6FC-45F2C480ECA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6" r="23872" b="2430"/>
          <a:stretch/>
        </p:blipFill>
        <p:spPr>
          <a:xfrm>
            <a:off x="10768475" y="4610100"/>
            <a:ext cx="3871674" cy="5091843"/>
          </a:xfrm>
          <a:prstGeom prst="rect">
            <a:avLst/>
          </a:prstGeom>
        </p:spPr>
      </p:pic>
      <p:pic>
        <p:nvPicPr>
          <p:cNvPr id="20" name="Kép 19">
            <a:extLst>
              <a:ext uri="{FF2B5EF4-FFF2-40B4-BE49-F238E27FC236}">
                <a16:creationId xmlns:a16="http://schemas.microsoft.com/office/drawing/2014/main" id="{B2CDADD9-822E-40B2-A6D3-1F0CDBEDBD4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59" t="28671" r="39949" b="45282"/>
          <a:stretch/>
        </p:blipFill>
        <p:spPr>
          <a:xfrm>
            <a:off x="13847028" y="248005"/>
            <a:ext cx="4018474" cy="3701478"/>
          </a:xfrm>
          <a:prstGeom prst="rect">
            <a:avLst/>
          </a:prstGeom>
        </p:spPr>
      </p:pic>
      <p:pic>
        <p:nvPicPr>
          <p:cNvPr id="1026" name="Picture 2" descr="Tehetségpont - Kispesti Vass Lajos Általános Iskola">
            <a:extLst>
              <a:ext uri="{FF2B5EF4-FFF2-40B4-BE49-F238E27FC236}">
                <a16:creationId xmlns:a16="http://schemas.microsoft.com/office/drawing/2014/main" id="{3468402D-3F93-4300-A5B9-D07D224A0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43157">
            <a:off x="346669" y="6412432"/>
            <a:ext cx="2909903" cy="2909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 descr="A képen szöveg, padló, beltéri, könyvtár látható&#10;&#10;Automatikusan generált leírás">
            <a:extLst>
              <a:ext uri="{FF2B5EF4-FFF2-40B4-BE49-F238E27FC236}">
                <a16:creationId xmlns:a16="http://schemas.microsoft.com/office/drawing/2014/main" id="{B1C5C30A-C774-4655-BC1F-32CC399682C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4" r="1" b="28264"/>
          <a:stretch/>
        </p:blipFill>
        <p:spPr>
          <a:xfrm>
            <a:off x="6249757" y="15"/>
            <a:ext cx="12038243" cy="4600560"/>
          </a:xfrm>
          <a:prstGeom prst="rect">
            <a:avLst/>
          </a:prstGeom>
        </p:spPr>
      </p:pic>
      <p:pic>
        <p:nvPicPr>
          <p:cNvPr id="3" name="Kép 2" descr="A képen szöveg, padló, beltéri, asztal látható&#10;&#10;Automatikusan generált leírás">
            <a:extLst>
              <a:ext uri="{FF2B5EF4-FFF2-40B4-BE49-F238E27FC236}">
                <a16:creationId xmlns:a16="http://schemas.microsoft.com/office/drawing/2014/main" id="{38C209A3-E7EC-4872-9753-D786392A9A9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1" r="-2" b="13017"/>
          <a:stretch/>
        </p:blipFill>
        <p:spPr>
          <a:xfrm>
            <a:off x="30" y="5686426"/>
            <a:ext cx="12458670" cy="4600577"/>
          </a:xfrm>
          <a:prstGeom prst="rect">
            <a:avLst/>
          </a:prstGeom>
        </p:spPr>
      </p:pic>
      <p:pic>
        <p:nvPicPr>
          <p:cNvPr id="5" name="Kép 4" descr="A képen beltéri, bútor látható&#10;&#10;Automatikusan generált leírás">
            <a:extLst>
              <a:ext uri="{FF2B5EF4-FFF2-40B4-BE49-F238E27FC236}">
                <a16:creationId xmlns:a16="http://schemas.microsoft.com/office/drawing/2014/main" id="{FEB77AA8-93B5-4F14-8ABD-9EF2F31276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04" r="1" b="19425"/>
          <a:stretch/>
        </p:blipFill>
        <p:spPr>
          <a:xfrm>
            <a:off x="2" y="2"/>
            <a:ext cx="7525649" cy="7077971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pic>
        <p:nvPicPr>
          <p:cNvPr id="11" name="Kép 10" descr="A képen szöveg, asztal látható&#10;&#10;Automatikusan generált leírás">
            <a:extLst>
              <a:ext uri="{FF2B5EF4-FFF2-40B4-BE49-F238E27FC236}">
                <a16:creationId xmlns:a16="http://schemas.microsoft.com/office/drawing/2014/main" id="{EBAB830E-4CAB-4436-BE05-0D0D590887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1" r="32417" b="-1"/>
          <a:stretch/>
        </p:blipFill>
        <p:spPr>
          <a:xfrm>
            <a:off x="9425593" y="2548821"/>
            <a:ext cx="8862410" cy="7738179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pic>
        <p:nvPicPr>
          <p:cNvPr id="7" name="Kép 6" descr="A képen szöveg, beltéri, padló, szoba látható&#10;&#10;Automatikusan generált leírás">
            <a:extLst>
              <a:ext uri="{FF2B5EF4-FFF2-40B4-BE49-F238E27FC236}">
                <a16:creationId xmlns:a16="http://schemas.microsoft.com/office/drawing/2014/main" id="{57D3C4B8-92E3-4A71-94A4-856C5FB783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3" r="21358" b="1"/>
          <a:stretch/>
        </p:blipFill>
        <p:spPr>
          <a:xfrm>
            <a:off x="4931541" y="2780829"/>
            <a:ext cx="6446520" cy="644652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5793765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 descr="A képen szöveg, padló, beltéri, asztal látható&#10;&#10;Automatikusan generált leírás">
            <a:extLst>
              <a:ext uri="{FF2B5EF4-FFF2-40B4-BE49-F238E27FC236}">
                <a16:creationId xmlns:a16="http://schemas.microsoft.com/office/drawing/2014/main" id="{38C209A3-E7EC-4872-9753-D786392A9A9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661" r="-2" b="13017"/>
          <a:stretch/>
        </p:blipFill>
        <p:spPr>
          <a:xfrm>
            <a:off x="30" y="5686426"/>
            <a:ext cx="12458670" cy="4600577"/>
          </a:xfrm>
          <a:prstGeom prst="rect">
            <a:avLst/>
          </a:prstGeom>
        </p:spPr>
      </p:pic>
      <p:pic>
        <p:nvPicPr>
          <p:cNvPr id="9" name="Kép 8" descr="A képen szöveg, padló, beltéri, könyvtár látható&#10;&#10;Automatikusan generált leírás">
            <a:extLst>
              <a:ext uri="{FF2B5EF4-FFF2-40B4-BE49-F238E27FC236}">
                <a16:creationId xmlns:a16="http://schemas.microsoft.com/office/drawing/2014/main" id="{B1C5C30A-C774-4655-BC1F-32CC399682C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84" r="1" b="28264"/>
          <a:stretch/>
        </p:blipFill>
        <p:spPr>
          <a:xfrm>
            <a:off x="6249757" y="15"/>
            <a:ext cx="12038243" cy="4600560"/>
          </a:xfrm>
          <a:prstGeom prst="rect">
            <a:avLst/>
          </a:prstGeom>
        </p:spPr>
      </p:pic>
      <p:pic>
        <p:nvPicPr>
          <p:cNvPr id="7" name="Kép 6" descr="A képen szöveg, beltéri, padló, szoba látható&#10;&#10;Automatikusan generált leírás">
            <a:extLst>
              <a:ext uri="{FF2B5EF4-FFF2-40B4-BE49-F238E27FC236}">
                <a16:creationId xmlns:a16="http://schemas.microsoft.com/office/drawing/2014/main" id="{57D3C4B8-92E3-4A71-94A4-856C5FB7832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93" r="21358" b="1"/>
          <a:stretch/>
        </p:blipFill>
        <p:spPr>
          <a:xfrm>
            <a:off x="4931541" y="2780829"/>
            <a:ext cx="6446520" cy="644652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19403CF2-8223-4ACF-96D9-9B0EFAFC5AAA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290" y="0"/>
            <a:ext cx="6599489" cy="5686426"/>
          </a:xfrm>
          <a:prstGeom prst="rect">
            <a:avLst/>
          </a:prstGeom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094587DD-0B7B-43D7-AC0F-057BC07BA9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549" y="-21539"/>
            <a:ext cx="10571451" cy="6483273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A9639881-CF70-4F02-AB05-4AC426DD2F64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6600" y="5067300"/>
            <a:ext cx="7391400" cy="5245753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14FA00D-359B-4785-991D-9D7EA639F5AC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8191" y="2149378"/>
            <a:ext cx="8001000" cy="707797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25111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237351">
            <a:off x="-6274121" y="4073565"/>
            <a:ext cx="14593817" cy="11565600"/>
          </a:xfrm>
          <a:custGeom>
            <a:avLst/>
            <a:gdLst/>
            <a:ahLst/>
            <a:cxnLst/>
            <a:rect l="l" t="t" r="r" b="b"/>
            <a:pathLst>
              <a:path w="14593817" h="11565600">
                <a:moveTo>
                  <a:pt x="0" y="0"/>
                </a:moveTo>
                <a:lnTo>
                  <a:pt x="14593817" y="0"/>
                </a:lnTo>
                <a:lnTo>
                  <a:pt x="14593817" y="11565600"/>
                </a:lnTo>
                <a:lnTo>
                  <a:pt x="0" y="11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237351">
            <a:off x="9189459" y="-3895198"/>
            <a:ext cx="14593817" cy="11565600"/>
          </a:xfrm>
          <a:custGeom>
            <a:avLst/>
            <a:gdLst/>
            <a:ahLst/>
            <a:cxnLst/>
            <a:rect l="l" t="t" r="r" b="b"/>
            <a:pathLst>
              <a:path w="14593817" h="11565600">
                <a:moveTo>
                  <a:pt x="0" y="0"/>
                </a:moveTo>
                <a:lnTo>
                  <a:pt x="14593816" y="0"/>
                </a:lnTo>
                <a:lnTo>
                  <a:pt x="14593816" y="11565600"/>
                </a:lnTo>
                <a:lnTo>
                  <a:pt x="0" y="11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CB7B85CE-CC11-4ADB-8FE9-53533A0E70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-24424"/>
            <a:ext cx="12523987" cy="8854458"/>
          </a:xfrm>
          <a:prstGeom prst="rect">
            <a:avLst/>
          </a:prstGeom>
        </p:spPr>
      </p:pic>
      <p:sp>
        <p:nvSpPr>
          <p:cNvPr id="5" name="Freeform 5"/>
          <p:cNvSpPr/>
          <p:nvPr/>
        </p:nvSpPr>
        <p:spPr>
          <a:xfrm>
            <a:off x="12695129" y="5143500"/>
            <a:ext cx="5699341" cy="12771632"/>
          </a:xfrm>
          <a:custGeom>
            <a:avLst/>
            <a:gdLst/>
            <a:ahLst/>
            <a:cxnLst/>
            <a:rect l="l" t="t" r="r" b="b"/>
            <a:pathLst>
              <a:path w="5699341" h="12771632">
                <a:moveTo>
                  <a:pt x="0" y="0"/>
                </a:moveTo>
                <a:lnTo>
                  <a:pt x="5699341" y="0"/>
                </a:lnTo>
                <a:lnTo>
                  <a:pt x="5699341" y="12771633"/>
                </a:lnTo>
                <a:lnTo>
                  <a:pt x="0" y="1277163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10455722" y="2883877"/>
            <a:ext cx="7671960" cy="7566470"/>
          </a:xfrm>
          <a:custGeom>
            <a:avLst/>
            <a:gdLst/>
            <a:ahLst/>
            <a:cxnLst/>
            <a:rect l="l" t="t" r="r" b="b"/>
            <a:pathLst>
              <a:path w="7671960" h="7566470">
                <a:moveTo>
                  <a:pt x="7671959" y="0"/>
                </a:moveTo>
                <a:lnTo>
                  <a:pt x="0" y="0"/>
                </a:lnTo>
                <a:lnTo>
                  <a:pt x="0" y="7566470"/>
                </a:lnTo>
                <a:lnTo>
                  <a:pt x="7671959" y="7566470"/>
                </a:lnTo>
                <a:lnTo>
                  <a:pt x="7671959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95403" y="962025"/>
            <a:ext cx="7992597" cy="12871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79"/>
              </a:lnSpc>
              <a:spcBef>
                <a:spcPct val="0"/>
              </a:spcBef>
            </a:pPr>
            <a:r>
              <a:rPr lang="en-US" sz="3699" dirty="0" err="1">
                <a:solidFill>
                  <a:srgbClr val="294885"/>
                </a:solidFill>
                <a:latin typeface="Montserrat Bold"/>
              </a:rPr>
              <a:t>Juttatások</a:t>
            </a:r>
            <a:r>
              <a:rPr lang="en-US" sz="3699" dirty="0">
                <a:solidFill>
                  <a:srgbClr val="294885"/>
                </a:solidFill>
                <a:latin typeface="Montserrat Bold"/>
              </a:rPr>
              <a:t> a </a:t>
            </a:r>
            <a:r>
              <a:rPr lang="en-US" sz="3699" dirty="0" err="1">
                <a:solidFill>
                  <a:srgbClr val="294885"/>
                </a:solidFill>
                <a:latin typeface="Montserrat Bold"/>
              </a:rPr>
              <a:t>szakképzésben</a:t>
            </a:r>
            <a:r>
              <a:rPr lang="en-US" sz="3699" dirty="0">
                <a:solidFill>
                  <a:srgbClr val="294885"/>
                </a:solidFill>
                <a:latin typeface="Montserrat Bold"/>
              </a:rPr>
              <a:t> </a:t>
            </a:r>
            <a:r>
              <a:rPr lang="en-US" sz="3699" dirty="0" err="1">
                <a:solidFill>
                  <a:srgbClr val="294885"/>
                </a:solidFill>
                <a:latin typeface="Montserrat Bold"/>
              </a:rPr>
              <a:t>tanuló</a:t>
            </a:r>
            <a:r>
              <a:rPr lang="hu-HU" sz="3699" dirty="0">
                <a:solidFill>
                  <a:srgbClr val="294885"/>
                </a:solidFill>
                <a:latin typeface="Montserrat Bold"/>
              </a:rPr>
              <a:t>k részére</a:t>
            </a:r>
            <a:endParaRPr lang="en-US" sz="3699" dirty="0">
              <a:solidFill>
                <a:srgbClr val="294885"/>
              </a:solidFill>
              <a:latin typeface="Montserrat Bold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3B537431-6EDF-4648-A6DC-2181595A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903" y="0"/>
            <a:ext cx="8572500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V="1">
            <a:off x="0" y="0"/>
            <a:ext cx="2891221" cy="2891221"/>
          </a:xfrm>
          <a:custGeom>
            <a:avLst/>
            <a:gdLst/>
            <a:ahLst/>
            <a:cxnLst/>
            <a:rect l="l" t="t" r="r" b="b"/>
            <a:pathLst>
              <a:path w="2891221" h="2891221">
                <a:moveTo>
                  <a:pt x="0" y="2891221"/>
                </a:moveTo>
                <a:lnTo>
                  <a:pt x="2891221" y="2891221"/>
                </a:lnTo>
                <a:lnTo>
                  <a:pt x="2891221" y="0"/>
                </a:lnTo>
                <a:lnTo>
                  <a:pt x="0" y="0"/>
                </a:lnTo>
                <a:lnTo>
                  <a:pt x="0" y="2891221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14971560" y="8004175"/>
            <a:ext cx="3716589" cy="3716589"/>
            <a:chOff x="0" y="0"/>
            <a:chExt cx="2787650" cy="278765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787650" cy="2787650"/>
            </a:xfrm>
            <a:custGeom>
              <a:avLst/>
              <a:gdLst/>
              <a:ahLst/>
              <a:cxnLst/>
              <a:rect l="l" t="t" r="r" b="b"/>
              <a:pathLst>
                <a:path w="2787650" h="2787650">
                  <a:moveTo>
                    <a:pt x="81280" y="1861820"/>
                  </a:moveTo>
                  <a:cubicBezTo>
                    <a:pt x="73660" y="1841500"/>
                    <a:pt x="67310" y="1819910"/>
                    <a:pt x="60960" y="1799590"/>
                  </a:cubicBezTo>
                  <a:lnTo>
                    <a:pt x="1800860" y="59690"/>
                  </a:lnTo>
                  <a:cubicBezTo>
                    <a:pt x="1821180" y="66040"/>
                    <a:pt x="1842770" y="72390"/>
                    <a:pt x="1863090" y="80010"/>
                  </a:cubicBezTo>
                  <a:lnTo>
                    <a:pt x="81280" y="1861820"/>
                  </a:lnTo>
                  <a:close/>
                  <a:moveTo>
                    <a:pt x="1597660" y="15240"/>
                  </a:moveTo>
                  <a:cubicBezTo>
                    <a:pt x="1573530" y="11430"/>
                    <a:pt x="1548130" y="8890"/>
                    <a:pt x="1524000" y="6350"/>
                  </a:cubicBezTo>
                  <a:lnTo>
                    <a:pt x="6350" y="1524000"/>
                  </a:lnTo>
                  <a:cubicBezTo>
                    <a:pt x="8890" y="1548130"/>
                    <a:pt x="11430" y="1573530"/>
                    <a:pt x="15240" y="1597660"/>
                  </a:cubicBezTo>
                  <a:lnTo>
                    <a:pt x="1597660" y="15240"/>
                  </a:lnTo>
                  <a:close/>
                  <a:moveTo>
                    <a:pt x="2189480" y="248920"/>
                  </a:moveTo>
                  <a:cubicBezTo>
                    <a:pt x="2172970" y="237490"/>
                    <a:pt x="2156460" y="226060"/>
                    <a:pt x="2139950" y="215900"/>
                  </a:cubicBezTo>
                  <a:lnTo>
                    <a:pt x="215900" y="2139950"/>
                  </a:lnTo>
                  <a:cubicBezTo>
                    <a:pt x="226060" y="2156460"/>
                    <a:pt x="237490" y="2172970"/>
                    <a:pt x="248920" y="2189480"/>
                  </a:cubicBezTo>
                  <a:lnTo>
                    <a:pt x="2189480" y="248920"/>
                  </a:lnTo>
                  <a:close/>
                  <a:moveTo>
                    <a:pt x="1979930" y="128270"/>
                  </a:moveTo>
                  <a:cubicBezTo>
                    <a:pt x="1960880" y="119380"/>
                    <a:pt x="1941830" y="110490"/>
                    <a:pt x="1922780" y="102870"/>
                  </a:cubicBezTo>
                  <a:lnTo>
                    <a:pt x="104140" y="1921510"/>
                  </a:lnTo>
                  <a:cubicBezTo>
                    <a:pt x="111760" y="1940560"/>
                    <a:pt x="120650" y="1959610"/>
                    <a:pt x="129540" y="1978660"/>
                  </a:cubicBezTo>
                  <a:lnTo>
                    <a:pt x="1979930" y="128270"/>
                  </a:lnTo>
                  <a:close/>
                  <a:moveTo>
                    <a:pt x="2087880" y="185420"/>
                  </a:moveTo>
                  <a:cubicBezTo>
                    <a:pt x="2070100" y="175260"/>
                    <a:pt x="2052320" y="165100"/>
                    <a:pt x="2034540" y="156210"/>
                  </a:cubicBezTo>
                  <a:lnTo>
                    <a:pt x="154940" y="2035810"/>
                  </a:lnTo>
                  <a:cubicBezTo>
                    <a:pt x="163830" y="2053590"/>
                    <a:pt x="173990" y="2071370"/>
                    <a:pt x="184150" y="2089150"/>
                  </a:cubicBezTo>
                  <a:lnTo>
                    <a:pt x="2087880" y="185420"/>
                  </a:lnTo>
                  <a:close/>
                  <a:moveTo>
                    <a:pt x="834390" y="116840"/>
                  </a:moveTo>
                  <a:cubicBezTo>
                    <a:pt x="774700" y="143510"/>
                    <a:pt x="716280" y="173990"/>
                    <a:pt x="660400" y="208280"/>
                  </a:cubicBezTo>
                  <a:lnTo>
                    <a:pt x="208280" y="660400"/>
                  </a:lnTo>
                  <a:cubicBezTo>
                    <a:pt x="172720" y="716280"/>
                    <a:pt x="142240" y="774700"/>
                    <a:pt x="116840" y="834390"/>
                  </a:cubicBezTo>
                  <a:lnTo>
                    <a:pt x="834390" y="116840"/>
                  </a:lnTo>
                  <a:close/>
                  <a:moveTo>
                    <a:pt x="1363980" y="0"/>
                  </a:moveTo>
                  <a:lnTo>
                    <a:pt x="0" y="1363980"/>
                  </a:lnTo>
                  <a:cubicBezTo>
                    <a:pt x="0" y="1391920"/>
                    <a:pt x="0" y="1418590"/>
                    <a:pt x="1270" y="1446530"/>
                  </a:cubicBezTo>
                  <a:lnTo>
                    <a:pt x="1445260" y="1270"/>
                  </a:lnTo>
                  <a:cubicBezTo>
                    <a:pt x="1418590" y="0"/>
                    <a:pt x="1390650" y="0"/>
                    <a:pt x="1363980" y="0"/>
                  </a:cubicBezTo>
                  <a:close/>
                  <a:moveTo>
                    <a:pt x="2787650" y="1386840"/>
                  </a:moveTo>
                  <a:lnTo>
                    <a:pt x="1386840" y="2787650"/>
                  </a:lnTo>
                  <a:cubicBezTo>
                    <a:pt x="1414780" y="2787650"/>
                    <a:pt x="1443990" y="2787650"/>
                    <a:pt x="1471930" y="2785110"/>
                  </a:cubicBezTo>
                  <a:lnTo>
                    <a:pt x="2785110" y="1471930"/>
                  </a:lnTo>
                  <a:cubicBezTo>
                    <a:pt x="2786380" y="1443990"/>
                    <a:pt x="2787650" y="1414780"/>
                    <a:pt x="2787650" y="1386840"/>
                  </a:cubicBezTo>
                  <a:close/>
                  <a:moveTo>
                    <a:pt x="2283460" y="321310"/>
                  </a:moveTo>
                  <a:cubicBezTo>
                    <a:pt x="2268220" y="308610"/>
                    <a:pt x="2252980" y="295910"/>
                    <a:pt x="2237740" y="284480"/>
                  </a:cubicBezTo>
                  <a:lnTo>
                    <a:pt x="284480" y="2237740"/>
                  </a:lnTo>
                  <a:cubicBezTo>
                    <a:pt x="295910" y="2252980"/>
                    <a:pt x="308610" y="2268220"/>
                    <a:pt x="321310" y="2283460"/>
                  </a:cubicBezTo>
                  <a:lnTo>
                    <a:pt x="2283460" y="321310"/>
                  </a:lnTo>
                  <a:close/>
                  <a:moveTo>
                    <a:pt x="1276350" y="5080"/>
                  </a:moveTo>
                  <a:cubicBezTo>
                    <a:pt x="1244600" y="7620"/>
                    <a:pt x="1214120" y="11430"/>
                    <a:pt x="1182370" y="16510"/>
                  </a:cubicBezTo>
                  <a:lnTo>
                    <a:pt x="16510" y="1182370"/>
                  </a:lnTo>
                  <a:cubicBezTo>
                    <a:pt x="11430" y="1214120"/>
                    <a:pt x="7620" y="1244600"/>
                    <a:pt x="5080" y="1276350"/>
                  </a:cubicBezTo>
                  <a:lnTo>
                    <a:pt x="1276350" y="5080"/>
                  </a:lnTo>
                  <a:close/>
                  <a:moveTo>
                    <a:pt x="1080770" y="35560"/>
                  </a:moveTo>
                  <a:cubicBezTo>
                    <a:pt x="1042670" y="44450"/>
                    <a:pt x="1004570" y="54610"/>
                    <a:pt x="966470" y="67310"/>
                  </a:cubicBezTo>
                  <a:lnTo>
                    <a:pt x="66040" y="966470"/>
                  </a:lnTo>
                  <a:cubicBezTo>
                    <a:pt x="54610" y="1004570"/>
                    <a:pt x="43180" y="1041400"/>
                    <a:pt x="34290" y="1080770"/>
                  </a:cubicBezTo>
                  <a:lnTo>
                    <a:pt x="1080770" y="35560"/>
                  </a:lnTo>
                  <a:close/>
                  <a:moveTo>
                    <a:pt x="1734820" y="41910"/>
                  </a:moveTo>
                  <a:cubicBezTo>
                    <a:pt x="1711960" y="36830"/>
                    <a:pt x="1690370" y="31750"/>
                    <a:pt x="1667510" y="26670"/>
                  </a:cubicBezTo>
                  <a:lnTo>
                    <a:pt x="26670" y="1667510"/>
                  </a:lnTo>
                  <a:cubicBezTo>
                    <a:pt x="31750" y="1690370"/>
                    <a:pt x="36830" y="1711960"/>
                    <a:pt x="41910" y="1734820"/>
                  </a:cubicBezTo>
                  <a:lnTo>
                    <a:pt x="1734820" y="41910"/>
                  </a:lnTo>
                  <a:close/>
                  <a:moveTo>
                    <a:pt x="2762250" y="1659890"/>
                  </a:moveTo>
                  <a:cubicBezTo>
                    <a:pt x="2768600" y="1626870"/>
                    <a:pt x="2773680" y="1595120"/>
                    <a:pt x="2777490" y="1562100"/>
                  </a:cubicBezTo>
                  <a:lnTo>
                    <a:pt x="1562100" y="2777490"/>
                  </a:lnTo>
                  <a:cubicBezTo>
                    <a:pt x="1595120" y="2773680"/>
                    <a:pt x="1628140" y="2768600"/>
                    <a:pt x="1659890" y="2762250"/>
                  </a:cubicBezTo>
                  <a:lnTo>
                    <a:pt x="2762250" y="1659890"/>
                  </a:lnTo>
                  <a:close/>
                  <a:moveTo>
                    <a:pt x="2785110" y="1306830"/>
                  </a:moveTo>
                  <a:cubicBezTo>
                    <a:pt x="2783840" y="1281430"/>
                    <a:pt x="2781300" y="1256030"/>
                    <a:pt x="2778760" y="1230630"/>
                  </a:cubicBezTo>
                  <a:lnTo>
                    <a:pt x="1230630" y="2777490"/>
                  </a:lnTo>
                  <a:cubicBezTo>
                    <a:pt x="1256030" y="2780030"/>
                    <a:pt x="1281430" y="2782570"/>
                    <a:pt x="1306830" y="2783840"/>
                  </a:cubicBezTo>
                  <a:lnTo>
                    <a:pt x="2785110" y="1306830"/>
                  </a:lnTo>
                  <a:close/>
                  <a:moveTo>
                    <a:pt x="2767330" y="1158240"/>
                  </a:moveTo>
                  <a:cubicBezTo>
                    <a:pt x="2763520" y="1135380"/>
                    <a:pt x="2758440" y="1112520"/>
                    <a:pt x="2753360" y="1089660"/>
                  </a:cubicBezTo>
                  <a:lnTo>
                    <a:pt x="1088390" y="2753360"/>
                  </a:lnTo>
                  <a:cubicBezTo>
                    <a:pt x="1111250" y="2758440"/>
                    <a:pt x="1134110" y="2763520"/>
                    <a:pt x="1156970" y="2767330"/>
                  </a:cubicBezTo>
                  <a:lnTo>
                    <a:pt x="2767330" y="1158240"/>
                  </a:lnTo>
                  <a:close/>
                  <a:moveTo>
                    <a:pt x="2369820" y="398780"/>
                  </a:moveTo>
                  <a:cubicBezTo>
                    <a:pt x="2355850" y="384810"/>
                    <a:pt x="2341880" y="372110"/>
                    <a:pt x="2327910" y="358140"/>
                  </a:cubicBezTo>
                  <a:lnTo>
                    <a:pt x="359410" y="2326640"/>
                  </a:lnTo>
                  <a:cubicBezTo>
                    <a:pt x="372110" y="2340610"/>
                    <a:pt x="386080" y="2354580"/>
                    <a:pt x="400050" y="2368550"/>
                  </a:cubicBezTo>
                  <a:lnTo>
                    <a:pt x="2369820" y="398780"/>
                  </a:lnTo>
                  <a:close/>
                  <a:moveTo>
                    <a:pt x="2451100" y="2301240"/>
                  </a:moveTo>
                  <a:cubicBezTo>
                    <a:pt x="2520950" y="2219960"/>
                    <a:pt x="2579370" y="2133600"/>
                    <a:pt x="2627630" y="2042160"/>
                  </a:cubicBezTo>
                  <a:lnTo>
                    <a:pt x="2042160" y="2627630"/>
                  </a:lnTo>
                  <a:cubicBezTo>
                    <a:pt x="2133600" y="2579370"/>
                    <a:pt x="2219960" y="2520950"/>
                    <a:pt x="2301240" y="2451100"/>
                  </a:cubicBezTo>
                  <a:lnTo>
                    <a:pt x="2451100" y="2301240"/>
                  </a:lnTo>
                  <a:close/>
                  <a:moveTo>
                    <a:pt x="2736850" y="1023620"/>
                  </a:moveTo>
                  <a:cubicBezTo>
                    <a:pt x="2730500" y="1002030"/>
                    <a:pt x="2724150" y="981710"/>
                    <a:pt x="2717800" y="960120"/>
                  </a:cubicBezTo>
                  <a:lnTo>
                    <a:pt x="960120" y="2717800"/>
                  </a:lnTo>
                  <a:cubicBezTo>
                    <a:pt x="981710" y="2724150"/>
                    <a:pt x="1002030" y="2730500"/>
                    <a:pt x="1023620" y="2736850"/>
                  </a:cubicBezTo>
                  <a:lnTo>
                    <a:pt x="2736850" y="1023620"/>
                  </a:lnTo>
                  <a:close/>
                  <a:moveTo>
                    <a:pt x="2696210" y="1892300"/>
                  </a:moveTo>
                  <a:cubicBezTo>
                    <a:pt x="2711450" y="1851660"/>
                    <a:pt x="2725420" y="1811020"/>
                    <a:pt x="2736850" y="1769110"/>
                  </a:cubicBezTo>
                  <a:lnTo>
                    <a:pt x="1769110" y="2736850"/>
                  </a:lnTo>
                  <a:cubicBezTo>
                    <a:pt x="1811020" y="2725420"/>
                    <a:pt x="1851660" y="2711450"/>
                    <a:pt x="1892300" y="2696210"/>
                  </a:cubicBezTo>
                  <a:lnTo>
                    <a:pt x="2696210" y="1892300"/>
                  </a:lnTo>
                  <a:close/>
                  <a:moveTo>
                    <a:pt x="2523490" y="576580"/>
                  </a:moveTo>
                  <a:cubicBezTo>
                    <a:pt x="2512060" y="561340"/>
                    <a:pt x="2500630" y="544830"/>
                    <a:pt x="2487930" y="529590"/>
                  </a:cubicBezTo>
                  <a:lnTo>
                    <a:pt x="529590" y="2486660"/>
                  </a:lnTo>
                  <a:cubicBezTo>
                    <a:pt x="544830" y="2499360"/>
                    <a:pt x="561340" y="2510790"/>
                    <a:pt x="576580" y="2522220"/>
                  </a:cubicBezTo>
                  <a:lnTo>
                    <a:pt x="2523490" y="576580"/>
                  </a:lnTo>
                  <a:close/>
                  <a:moveTo>
                    <a:pt x="2696210" y="899160"/>
                  </a:moveTo>
                  <a:cubicBezTo>
                    <a:pt x="2688590" y="878840"/>
                    <a:pt x="2680970" y="859790"/>
                    <a:pt x="2672080" y="840740"/>
                  </a:cubicBezTo>
                  <a:lnTo>
                    <a:pt x="839470" y="2673350"/>
                  </a:lnTo>
                  <a:cubicBezTo>
                    <a:pt x="858520" y="2682240"/>
                    <a:pt x="878840" y="2689860"/>
                    <a:pt x="897890" y="2697480"/>
                  </a:cubicBezTo>
                  <a:lnTo>
                    <a:pt x="2696210" y="899160"/>
                  </a:lnTo>
                  <a:close/>
                  <a:moveTo>
                    <a:pt x="2449830" y="483870"/>
                  </a:moveTo>
                  <a:cubicBezTo>
                    <a:pt x="2437130" y="468630"/>
                    <a:pt x="2424430" y="454660"/>
                    <a:pt x="2410460" y="440690"/>
                  </a:cubicBezTo>
                  <a:lnTo>
                    <a:pt x="440690" y="2410460"/>
                  </a:lnTo>
                  <a:cubicBezTo>
                    <a:pt x="454660" y="2424430"/>
                    <a:pt x="469900" y="2437130"/>
                    <a:pt x="483870" y="2449830"/>
                  </a:cubicBezTo>
                  <a:lnTo>
                    <a:pt x="2449830" y="483870"/>
                  </a:lnTo>
                  <a:close/>
                  <a:moveTo>
                    <a:pt x="2588260" y="675640"/>
                  </a:moveTo>
                  <a:cubicBezTo>
                    <a:pt x="2578100" y="659130"/>
                    <a:pt x="2567940" y="641350"/>
                    <a:pt x="2556510" y="624840"/>
                  </a:cubicBezTo>
                  <a:lnTo>
                    <a:pt x="624840" y="2556510"/>
                  </a:lnTo>
                  <a:cubicBezTo>
                    <a:pt x="641350" y="2567940"/>
                    <a:pt x="657860" y="2578100"/>
                    <a:pt x="675640" y="2588260"/>
                  </a:cubicBezTo>
                  <a:lnTo>
                    <a:pt x="2588260" y="675640"/>
                  </a:lnTo>
                  <a:close/>
                  <a:moveTo>
                    <a:pt x="2646680" y="783590"/>
                  </a:moveTo>
                  <a:cubicBezTo>
                    <a:pt x="2637790" y="765810"/>
                    <a:pt x="2628900" y="746760"/>
                    <a:pt x="2618740" y="728980"/>
                  </a:cubicBezTo>
                  <a:lnTo>
                    <a:pt x="728980" y="2618740"/>
                  </a:lnTo>
                  <a:cubicBezTo>
                    <a:pt x="746760" y="2628900"/>
                    <a:pt x="764540" y="2637790"/>
                    <a:pt x="783590" y="2646680"/>
                  </a:cubicBezTo>
                  <a:lnTo>
                    <a:pt x="2646680" y="783590"/>
                  </a:lnTo>
                  <a:close/>
                </a:path>
              </a:pathLst>
            </a:custGeom>
            <a:solidFill>
              <a:srgbClr val="F6A400"/>
            </a:solidFill>
          </p:spPr>
        </p:sp>
      </p:grpSp>
      <p:pic>
        <p:nvPicPr>
          <p:cNvPr id="9" name="Kép 8">
            <a:extLst>
              <a:ext uri="{FF2B5EF4-FFF2-40B4-BE49-F238E27FC236}">
                <a16:creationId xmlns:a16="http://schemas.microsoft.com/office/drawing/2014/main" id="{97B9E0A6-B470-4E7B-AE8A-FB805CCAE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995362"/>
            <a:ext cx="13468350" cy="82962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966873" y="752736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74675" y="505725"/>
            <a:ext cx="10207393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Oktatás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ágazat</a:t>
            </a:r>
            <a:endParaRPr lang="hu-HU" sz="6199" dirty="0">
              <a:solidFill>
                <a:srgbClr val="242424"/>
              </a:solidFill>
              <a:latin typeface="Cooper Hewitt Heavy"/>
            </a:endParaRPr>
          </a:p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0011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4" name="Freeform 4"/>
          <p:cNvSpPr/>
          <p:nvPr/>
        </p:nvSpPr>
        <p:spPr>
          <a:xfrm rot="7215202">
            <a:off x="8100827" y="-190723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215202">
            <a:off x="14765390" y="555885"/>
            <a:ext cx="1763802" cy="1397813"/>
          </a:xfrm>
          <a:custGeom>
            <a:avLst/>
            <a:gdLst/>
            <a:ahLst/>
            <a:cxnLst/>
            <a:rect l="l" t="t" r="r" b="b"/>
            <a:pathLst>
              <a:path w="1763802" h="1397813">
                <a:moveTo>
                  <a:pt x="0" y="0"/>
                </a:moveTo>
                <a:lnTo>
                  <a:pt x="1763802" y="0"/>
                </a:lnTo>
                <a:lnTo>
                  <a:pt x="1763802" y="1397813"/>
                </a:lnTo>
                <a:lnTo>
                  <a:pt x="0" y="13978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9237351">
            <a:off x="2276985" y="855199"/>
            <a:ext cx="1949497" cy="1544976"/>
          </a:xfrm>
          <a:custGeom>
            <a:avLst/>
            <a:gdLst/>
            <a:ahLst/>
            <a:cxnLst/>
            <a:rect l="l" t="t" r="r" b="b"/>
            <a:pathLst>
              <a:path w="1949497" h="1544976">
                <a:moveTo>
                  <a:pt x="0" y="0"/>
                </a:moveTo>
                <a:lnTo>
                  <a:pt x="1949496" y="0"/>
                </a:lnTo>
                <a:lnTo>
                  <a:pt x="1949496" y="1544976"/>
                </a:lnTo>
                <a:lnTo>
                  <a:pt x="0" y="15449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2762652" y="802587"/>
            <a:ext cx="1301010" cy="130101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20"/>
                </a:lnSpc>
              </a:pPr>
              <a:endParaRPr lang="en-US" sz="4300" dirty="0">
                <a:solidFill>
                  <a:srgbClr val="F8EDEB"/>
                </a:solidFill>
                <a:latin typeface="Montserrat Bold"/>
              </a:endParaRP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96786" y="505664"/>
            <a:ext cx="1301010" cy="1212541"/>
            <a:chOff x="0" y="0"/>
            <a:chExt cx="812800" cy="75752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757529"/>
            </a:xfrm>
            <a:custGeom>
              <a:avLst/>
              <a:gdLst/>
              <a:ahLst/>
              <a:cxnLst/>
              <a:rect l="l" t="t" r="r" b="b"/>
              <a:pathLst>
                <a:path w="812800" h="757529">
                  <a:moveTo>
                    <a:pt x="406400" y="0"/>
                  </a:moveTo>
                  <a:cubicBezTo>
                    <a:pt x="181951" y="0"/>
                    <a:pt x="0" y="169579"/>
                    <a:pt x="0" y="378765"/>
                  </a:cubicBezTo>
                  <a:cubicBezTo>
                    <a:pt x="0" y="587950"/>
                    <a:pt x="181951" y="757529"/>
                    <a:pt x="406400" y="757529"/>
                  </a:cubicBezTo>
                  <a:cubicBezTo>
                    <a:pt x="630849" y="757529"/>
                    <a:pt x="812800" y="587950"/>
                    <a:pt x="812800" y="378765"/>
                  </a:cubicBezTo>
                  <a:cubicBezTo>
                    <a:pt x="812800" y="169579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76200" y="-9525"/>
              <a:ext cx="660400" cy="6908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020"/>
                </a:lnSpc>
              </a:pPr>
              <a:endParaRPr lang="en-US" sz="4300" dirty="0">
                <a:solidFill>
                  <a:srgbClr val="F8EDEB"/>
                </a:solidFill>
                <a:latin typeface="Montserrat Bold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722178" y="2167977"/>
            <a:ext cx="5494899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r>
              <a:rPr lang="en-US" sz="4000" b="1" dirty="0" err="1">
                <a:solidFill>
                  <a:srgbClr val="FF3131"/>
                </a:solidFill>
                <a:latin typeface="Montserrat Bold"/>
              </a:rPr>
              <a:t>Óvodai</a:t>
            </a:r>
            <a:r>
              <a:rPr lang="en-US" sz="4000" b="1" dirty="0">
                <a:solidFill>
                  <a:srgbClr val="FF3131"/>
                </a:solidFill>
                <a:latin typeface="Montserrat Bold"/>
              </a:rPr>
              <a:t> </a:t>
            </a:r>
            <a:r>
              <a:rPr lang="en-US" sz="4000" b="1" dirty="0" err="1">
                <a:solidFill>
                  <a:srgbClr val="FF3131"/>
                </a:solidFill>
                <a:latin typeface="Montserrat Bold"/>
              </a:rPr>
              <a:t>nevelő</a:t>
            </a:r>
            <a:r>
              <a:rPr lang="en-US" sz="4000" b="1" dirty="0">
                <a:solidFill>
                  <a:srgbClr val="FF3131"/>
                </a:solidFill>
                <a:latin typeface="Montserrat Bold"/>
              </a:rPr>
              <a:t> – </a:t>
            </a:r>
            <a:r>
              <a:rPr lang="hu-HU" sz="4000" b="1" dirty="0">
                <a:solidFill>
                  <a:srgbClr val="FF3131"/>
                </a:solidFill>
                <a:latin typeface="Montserrat Bold"/>
              </a:rPr>
              <a:t>okleveles technikus</a:t>
            </a:r>
            <a:endParaRPr lang="en-US" sz="4000" b="1" dirty="0">
              <a:solidFill>
                <a:srgbClr val="FF3131"/>
              </a:solidFill>
              <a:latin typeface="Montserrat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028700" y="3533625"/>
            <a:ext cx="5750829" cy="592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242424"/>
                </a:solidFill>
                <a:latin typeface="Montserrat"/>
              </a:rPr>
              <a:t>Az oktatás ágazat új képzése érettségivel és technikus szintű szakma megszerzésével zárul.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sz="2600">
                <a:solidFill>
                  <a:srgbClr val="242424"/>
                </a:solidFill>
                <a:latin typeface="Montserrat"/>
              </a:rPr>
              <a:t>Az óvodai nevelő óvodában, gyermekotthonban, lakásotthonban, családi napköziben foglalkoztatott segítő szakember, aki aktívan együttműködik a gyermekek nevelésében az óvodapedagógussal, fejlesztő- és gyógypedagógussal, óvodai dajkával és a szülőkkel.</a:t>
            </a:r>
          </a:p>
        </p:txBody>
      </p:sp>
      <p:pic>
        <p:nvPicPr>
          <p:cNvPr id="18" name="Kép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2673" y="2952541"/>
            <a:ext cx="4125633" cy="7334459"/>
          </a:xfrm>
          <a:prstGeom prst="rect">
            <a:avLst/>
          </a:prstGeom>
        </p:spPr>
      </p:pic>
      <p:pic>
        <p:nvPicPr>
          <p:cNvPr id="19" name="Kép 18">
            <a:extLst>
              <a:ext uri="{FF2B5EF4-FFF2-40B4-BE49-F238E27FC236}">
                <a16:creationId xmlns:a16="http://schemas.microsoft.com/office/drawing/2014/main" id="{820E6585-02CF-4B37-AF39-1CCF68C22B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702" y="6572305"/>
            <a:ext cx="5568863" cy="3715475"/>
          </a:xfrm>
          <a:prstGeom prst="rect">
            <a:avLst/>
          </a:prstGeom>
        </p:spPr>
      </p:pic>
      <p:pic>
        <p:nvPicPr>
          <p:cNvPr id="20" name="Kép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4702" y="2952540"/>
            <a:ext cx="5568863" cy="3793657"/>
          </a:xfrm>
          <a:prstGeom prst="rect">
            <a:avLst/>
          </a:prstGeom>
        </p:spPr>
      </p:pic>
      <p:pic>
        <p:nvPicPr>
          <p:cNvPr id="16" name="Ábra 15">
            <a:extLst>
              <a:ext uri="{FF2B5EF4-FFF2-40B4-BE49-F238E27FC236}">
                <a16:creationId xmlns:a16="http://schemas.microsoft.com/office/drawing/2014/main" id="{1B6EA3B0-207F-4356-A0A4-CF9594E30CE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2228718" y="-61168"/>
            <a:ext cx="2890038" cy="28900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121161" y="-53070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3614141" y="459472"/>
            <a:ext cx="10207393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Szociális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ágazat</a:t>
            </a:r>
            <a:endParaRPr lang="hu-HU" sz="6199" dirty="0">
              <a:solidFill>
                <a:srgbClr val="242424"/>
              </a:solidFill>
              <a:latin typeface="Cooper Hewitt Heavy"/>
            </a:endParaRPr>
          </a:p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0012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4" name="Freeform 4"/>
          <p:cNvSpPr/>
          <p:nvPr/>
        </p:nvSpPr>
        <p:spPr>
          <a:xfrm rot="7215202">
            <a:off x="6304178" y="581600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50885" y="3524913"/>
            <a:ext cx="6040538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lang="en-US" sz="3499" dirty="0">
              <a:solidFill>
                <a:srgbClr val="242424"/>
              </a:solidFill>
              <a:latin typeface="Montserrat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1351" y="2417922"/>
            <a:ext cx="7084622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Kisgyermekgondozó</a:t>
            </a:r>
            <a:r>
              <a:rPr lang="en-US" sz="3499" b="1" dirty="0">
                <a:solidFill>
                  <a:srgbClr val="000000"/>
                </a:solidFill>
                <a:latin typeface="Montserrat Bold"/>
              </a:rPr>
              <a:t>, -</a:t>
            </a: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nevelő</a:t>
            </a:r>
            <a:endParaRPr lang="en-US" sz="3499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90502" y="3286636"/>
            <a:ext cx="5131940" cy="5232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000000"/>
                </a:solidFill>
                <a:latin typeface="Montserrat"/>
              </a:rPr>
              <a:t>A kisgyermekgondozó, -nevelő feladata elsősorban a gyermekek napközbeni ellátási formáiban (bölcsőde, mini bölcsőde, családi bölcsőde, munkahelyi bölcsőde, alternatív napközbeni ellátás, napközbeni gyermekfelügyelet) és egyéb gyermekjóléti és gyermekvédelmi területen a 0-3 éves korú gyermekek nevelése, gondozása.</a:t>
            </a:r>
          </a:p>
        </p:txBody>
      </p:sp>
      <p:pic>
        <p:nvPicPr>
          <p:cNvPr id="9" name="Kép 8" descr="A képen szoba látható&#10;&#10;Automatikusan generált leírás">
            <a:extLst>
              <a:ext uri="{FF2B5EF4-FFF2-40B4-BE49-F238E27FC236}">
                <a16:creationId xmlns:a16="http://schemas.microsoft.com/office/drawing/2014/main" id="{9400A5D5-D586-4334-A5DF-27A65F0676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1534508" y="3758466"/>
            <a:ext cx="6607975" cy="4410824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BA842E3-A846-47B9-8A50-9F50464F64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9952" y="6416996"/>
            <a:ext cx="5603131" cy="3347870"/>
          </a:xfrm>
          <a:prstGeom prst="rect">
            <a:avLst/>
          </a:prstGeom>
        </p:spPr>
      </p:pic>
      <p:pic>
        <p:nvPicPr>
          <p:cNvPr id="11" name="Tartalom helye 8">
            <a:extLst>
              <a:ext uri="{FF2B5EF4-FFF2-40B4-BE49-F238E27FC236}">
                <a16:creationId xmlns:a16="http://schemas.microsoft.com/office/drawing/2014/main" id="{ED95EBC7-471D-4241-8E07-D62C7433B8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1854" y="2659890"/>
            <a:ext cx="5021229" cy="380358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121161" y="-53070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215202">
            <a:off x="7050764" y="460532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63761" y="693897"/>
            <a:ext cx="11599675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Turizmus-vendéglátás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ágazat</a:t>
            </a:r>
            <a:endParaRPr lang="hu-HU" sz="6199" dirty="0">
              <a:solidFill>
                <a:srgbClr val="242424"/>
              </a:solidFill>
              <a:latin typeface="Cooper Hewitt Heavy"/>
            </a:endParaRPr>
          </a:p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0013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1351" y="2417922"/>
            <a:ext cx="7084622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Vendégtéri</a:t>
            </a:r>
            <a:r>
              <a:rPr lang="en-US" sz="3499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szaktechnikus</a:t>
            </a:r>
            <a:endParaRPr lang="en-US" sz="3499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3633948"/>
            <a:ext cx="5474966" cy="4553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Montserrat"/>
              </a:rPr>
              <a:t>A vendégtéri szaktechnikus a vendéglátó egységben a beszerzési-raktározási, értékesítési tevékenységet végzi, irányítja. Kialakítja annak üzletpolitikáját és marketing stratégiáját, ápolja az üzleti és vendégkapcsolatokat, folyamatosan gondoskodik a megfelelő árukészletről. </a:t>
            </a:r>
          </a:p>
        </p:txBody>
      </p:sp>
      <p:pic>
        <p:nvPicPr>
          <p:cNvPr id="9" name="Tartalom helye 4" descr="A képen személy, beltéri látható&#10;&#10;Automatikusan generált leírás">
            <a:extLst>
              <a:ext uri="{FF2B5EF4-FFF2-40B4-BE49-F238E27FC236}">
                <a16:creationId xmlns:a16="http://schemas.microsoft.com/office/drawing/2014/main" id="{9D747626-336A-4597-B8A6-C6BA321979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23" r="-1" b="-1"/>
          <a:stretch/>
        </p:blipFill>
        <p:spPr>
          <a:xfrm rot="16200000">
            <a:off x="11897702" y="3858946"/>
            <a:ext cx="6169438" cy="3884290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2266" y="2716372"/>
            <a:ext cx="4678010" cy="623734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121161" y="-53070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215202">
            <a:off x="7050764" y="460532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063761" y="693897"/>
            <a:ext cx="13072670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Rendészet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és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közszolgálat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ágazat</a:t>
            </a:r>
            <a:endParaRPr lang="hu-HU" sz="6199" dirty="0">
              <a:solidFill>
                <a:srgbClr val="242424"/>
              </a:solidFill>
              <a:latin typeface="Cooper Hewitt Heavy"/>
            </a:endParaRPr>
          </a:p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0014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1351" y="2417922"/>
            <a:ext cx="7084622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Közszolgálati</a:t>
            </a:r>
            <a:r>
              <a:rPr lang="en-US" sz="3499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technikus</a:t>
            </a:r>
            <a:endParaRPr lang="en-US" sz="3499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30589" y="3168978"/>
            <a:ext cx="5866145" cy="5010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3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Montserrat"/>
              </a:rPr>
              <a:t>A közszolgálati technikus a közszolgálat széles szakmai vertikumán belül részletesen megismerkedik a közigazgatási tevékenység-terület szabályaival, sajátosságaival, a rendészeti, a magánbiztonsági tevékenység, valamint a rendvédelmi életpálya sajátosságaival, a leendő választott hivatás fontosabb szakmai elemeivel.</a:t>
            </a:r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0800" y="5948971"/>
            <a:ext cx="5925631" cy="4461584"/>
          </a:xfrm>
          <a:prstGeom prst="rect">
            <a:avLst/>
          </a:prstGeom>
        </p:spPr>
      </p:pic>
      <p:pic>
        <p:nvPicPr>
          <p:cNvPr id="9" name="Tartalom helye 12">
            <a:extLst>
              <a:ext uri="{FF2B5EF4-FFF2-40B4-BE49-F238E27FC236}">
                <a16:creationId xmlns:a16="http://schemas.microsoft.com/office/drawing/2014/main" id="{BBBD1DE0-8C1E-4537-9C39-CB9022668A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987890" y="3316002"/>
            <a:ext cx="3778250" cy="2518833"/>
          </a:xfrm>
          <a:prstGeom prst="rect">
            <a:avLst/>
          </a:prstGeom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3429" y="2909300"/>
            <a:ext cx="5334168" cy="35552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121161" y="-53070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215202">
            <a:off x="7050764" y="460532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91346" y="847725"/>
            <a:ext cx="14505308" cy="189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Elektronika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és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elektrotechnika</a:t>
            </a:r>
            <a:r>
              <a:rPr lang="en-US" sz="6199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6199" dirty="0" err="1">
                <a:solidFill>
                  <a:srgbClr val="242424"/>
                </a:solidFill>
                <a:latin typeface="Cooper Hewitt Heavy"/>
              </a:rPr>
              <a:t>ágazat</a:t>
            </a:r>
            <a:endParaRPr lang="hu-HU" sz="6199" dirty="0">
              <a:solidFill>
                <a:srgbClr val="242424"/>
              </a:solidFill>
              <a:latin typeface="Cooper Hewitt Heavy"/>
            </a:endParaRPr>
          </a:p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0015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1351" y="2417922"/>
            <a:ext cx="7084622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Ipari</a:t>
            </a:r>
            <a:r>
              <a:rPr lang="en-US" sz="3499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informatikai</a:t>
            </a:r>
            <a:r>
              <a:rPr lang="en-US" sz="3499" b="1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3499" b="1" dirty="0" err="1">
                <a:solidFill>
                  <a:srgbClr val="000000"/>
                </a:solidFill>
                <a:latin typeface="Montserrat Bold"/>
              </a:rPr>
              <a:t>technikus</a:t>
            </a:r>
            <a:endParaRPr lang="en-US" sz="3499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7832" y="3198154"/>
            <a:ext cx="6100485" cy="5670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Az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ipari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informatikai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technikus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a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gyártó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kiszolgáló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ágazatok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középfokú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végzettségű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informatikai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szakembere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.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Alapvető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feladata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ipari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környezetben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a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korszerű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számítástechnikai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termék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-,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folyamat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-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háttértámogatás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biztosítása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hardver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-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szoftveroldalon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egyaránt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. Ide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tartozik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a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vezetékes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vezeték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nélküli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összeköttetések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kialakításának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megtervezése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koordinálása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fenntartása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,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alapvető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távközlési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és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hálózati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rendszerek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 </a:t>
            </a:r>
            <a:r>
              <a:rPr lang="en-US" sz="2499" dirty="0" err="1">
                <a:solidFill>
                  <a:srgbClr val="000000"/>
                </a:solidFill>
                <a:latin typeface="Montserrat"/>
              </a:rPr>
              <a:t>üzemeltetése</a:t>
            </a:r>
            <a:r>
              <a:rPr lang="en-US" sz="2499" dirty="0">
                <a:solidFill>
                  <a:srgbClr val="000000"/>
                </a:solidFill>
                <a:latin typeface="Montserrat"/>
              </a:rPr>
              <a:t>.</a:t>
            </a:r>
          </a:p>
        </p:txBody>
      </p:sp>
      <p:pic>
        <p:nvPicPr>
          <p:cNvPr id="10" name="Kép 9" descr="A képen személy, beltéri, állás, villanyfűrész látható&#10;&#10;Automatikusan generált leírás">
            <a:extLst>
              <a:ext uri="{FF2B5EF4-FFF2-40B4-BE49-F238E27FC236}">
                <a16:creationId xmlns:a16="http://schemas.microsoft.com/office/drawing/2014/main" id="{87084072-AE75-4AC4-808D-5760235E88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8164" y="3012818"/>
            <a:ext cx="5569320" cy="3717522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94392090-D49D-49AC-BE34-97487495C6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223" y="6486659"/>
            <a:ext cx="5181600" cy="3886200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8F0EE736-344C-4B89-ADF8-72E6899DF2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7691" y="6486658"/>
            <a:ext cx="5830721" cy="3886199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-7121161" y="-530704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7215202">
            <a:off x="7050764" y="460532"/>
            <a:ext cx="17793651" cy="14101468"/>
          </a:xfrm>
          <a:custGeom>
            <a:avLst/>
            <a:gdLst/>
            <a:ahLst/>
            <a:cxnLst/>
            <a:rect l="l" t="t" r="r" b="b"/>
            <a:pathLst>
              <a:path w="17793651" h="14101468">
                <a:moveTo>
                  <a:pt x="0" y="0"/>
                </a:moveTo>
                <a:lnTo>
                  <a:pt x="17793651" y="0"/>
                </a:lnTo>
                <a:lnTo>
                  <a:pt x="17793651" y="14101468"/>
                </a:lnTo>
                <a:lnTo>
                  <a:pt x="0" y="141014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891346" y="847725"/>
            <a:ext cx="14505308" cy="9489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439"/>
              </a:lnSpc>
              <a:spcBef>
                <a:spcPct val="0"/>
              </a:spcBef>
            </a:pPr>
            <a:r>
              <a:rPr lang="hu-HU" sz="6199" dirty="0">
                <a:solidFill>
                  <a:srgbClr val="242424"/>
                </a:solidFill>
                <a:latin typeface="Cooper Hewitt Heavy"/>
              </a:rPr>
              <a:t>Erasmus program</a:t>
            </a:r>
            <a:endParaRPr lang="en-US" sz="6199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21351" y="2417922"/>
            <a:ext cx="7084622" cy="596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000000"/>
              </a:solidFill>
              <a:latin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7832" y="3198154"/>
            <a:ext cx="6100485" cy="4158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dirty="0">
              <a:solidFill>
                <a:srgbClr val="000000"/>
              </a:solidFill>
              <a:latin typeface="Montserrat"/>
            </a:endParaRPr>
          </a:p>
        </p:txBody>
      </p:sp>
      <p:pic>
        <p:nvPicPr>
          <p:cNvPr id="12" name="Kép 11">
            <a:extLst>
              <a:ext uri="{FF2B5EF4-FFF2-40B4-BE49-F238E27FC236}">
                <a16:creationId xmlns:a16="http://schemas.microsoft.com/office/drawing/2014/main" id="{E4EDF511-7E99-4AB4-ACDE-F96D929CC4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6118"/>
          <a:stretch/>
        </p:blipFill>
        <p:spPr>
          <a:xfrm>
            <a:off x="650756" y="650828"/>
            <a:ext cx="4627475" cy="2291750"/>
          </a:xfrm>
          <a:prstGeom prst="rect">
            <a:avLst/>
          </a:prstGeom>
        </p:spPr>
      </p:pic>
      <p:pic>
        <p:nvPicPr>
          <p:cNvPr id="13" name="Kép 12">
            <a:extLst>
              <a:ext uri="{FF2B5EF4-FFF2-40B4-BE49-F238E27FC236}">
                <a16:creationId xmlns:a16="http://schemas.microsoft.com/office/drawing/2014/main" id="{9EECFD25-6D12-4D57-BD02-11532747DB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00" r="18659"/>
          <a:stretch/>
        </p:blipFill>
        <p:spPr>
          <a:xfrm>
            <a:off x="495066" y="3409503"/>
            <a:ext cx="7784513" cy="4705797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7D3DF72A-BC97-4208-A788-013847F9615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7807" r="3" b="28821"/>
          <a:stretch/>
        </p:blipFill>
        <p:spPr>
          <a:xfrm>
            <a:off x="8865067" y="2158837"/>
            <a:ext cx="6967007" cy="3311494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95CB92A6-FF0A-42CF-879E-A107133688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971" y="5965949"/>
            <a:ext cx="3749481" cy="3749481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982A8D5B-236C-4D38-89FF-B00876EF12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7872" y="5965950"/>
            <a:ext cx="3749481" cy="3749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658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9237351">
            <a:off x="-6274121" y="4073565"/>
            <a:ext cx="14593817" cy="11565600"/>
          </a:xfrm>
          <a:custGeom>
            <a:avLst/>
            <a:gdLst/>
            <a:ahLst/>
            <a:cxnLst/>
            <a:rect l="l" t="t" r="r" b="b"/>
            <a:pathLst>
              <a:path w="14593817" h="11565600">
                <a:moveTo>
                  <a:pt x="0" y="0"/>
                </a:moveTo>
                <a:lnTo>
                  <a:pt x="14593817" y="0"/>
                </a:lnTo>
                <a:lnTo>
                  <a:pt x="14593817" y="11565600"/>
                </a:lnTo>
                <a:lnTo>
                  <a:pt x="0" y="11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9237351">
            <a:off x="9192464" y="-3798830"/>
            <a:ext cx="14593817" cy="11565600"/>
          </a:xfrm>
          <a:custGeom>
            <a:avLst/>
            <a:gdLst/>
            <a:ahLst/>
            <a:cxnLst/>
            <a:rect l="l" t="t" r="r" b="b"/>
            <a:pathLst>
              <a:path w="14593817" h="11565600">
                <a:moveTo>
                  <a:pt x="0" y="0"/>
                </a:moveTo>
                <a:lnTo>
                  <a:pt x="14593816" y="0"/>
                </a:lnTo>
                <a:lnTo>
                  <a:pt x="14593816" y="11565600"/>
                </a:lnTo>
                <a:lnTo>
                  <a:pt x="0" y="11565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054916" y="1470803"/>
            <a:ext cx="14322244" cy="7345393"/>
          </a:xfrm>
          <a:custGeom>
            <a:avLst/>
            <a:gdLst/>
            <a:ahLst/>
            <a:cxnLst/>
            <a:rect l="l" t="t" r="r" b="b"/>
            <a:pathLst>
              <a:path w="10372531" h="6547660">
                <a:moveTo>
                  <a:pt x="0" y="0"/>
                </a:moveTo>
                <a:lnTo>
                  <a:pt x="10372530" y="0"/>
                </a:lnTo>
                <a:lnTo>
                  <a:pt x="10372530" y="6547660"/>
                </a:lnTo>
                <a:lnTo>
                  <a:pt x="0" y="654766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6956520" y="576506"/>
            <a:ext cx="4374961" cy="1760922"/>
          </a:xfrm>
          <a:custGeom>
            <a:avLst/>
            <a:gdLst/>
            <a:ahLst/>
            <a:cxnLst/>
            <a:rect l="l" t="t" r="r" b="b"/>
            <a:pathLst>
              <a:path w="4374961" h="1760922">
                <a:moveTo>
                  <a:pt x="0" y="0"/>
                </a:moveTo>
                <a:lnTo>
                  <a:pt x="4374960" y="0"/>
                </a:lnTo>
                <a:lnTo>
                  <a:pt x="4374960" y="1760922"/>
                </a:lnTo>
                <a:lnTo>
                  <a:pt x="0" y="17609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287248" y="5288353"/>
            <a:ext cx="7160341" cy="7939894"/>
          </a:xfrm>
          <a:custGeom>
            <a:avLst/>
            <a:gdLst/>
            <a:ahLst/>
            <a:cxnLst/>
            <a:rect l="l" t="t" r="r" b="b"/>
            <a:pathLst>
              <a:path w="7160341" h="7939894">
                <a:moveTo>
                  <a:pt x="0" y="0"/>
                </a:moveTo>
                <a:lnTo>
                  <a:pt x="7160341" y="0"/>
                </a:lnTo>
                <a:lnTo>
                  <a:pt x="7160341" y="7939894"/>
                </a:lnTo>
                <a:lnTo>
                  <a:pt x="0" y="793989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5334000" y="2277367"/>
            <a:ext cx="15000347" cy="7284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9240"/>
              </a:lnSpc>
            </a:pPr>
            <a:r>
              <a:rPr lang="hu-HU" altLang="hu-HU" sz="4000" u="sng" dirty="0"/>
              <a:t>Bejutás lehetősége:</a:t>
            </a:r>
          </a:p>
          <a:p>
            <a:r>
              <a:rPr lang="hu-HU" altLang="hu-HU" sz="4000" dirty="0"/>
              <a:t>NINCS felvételi vizsga.</a:t>
            </a:r>
          </a:p>
          <a:p>
            <a:r>
              <a:rPr lang="hu-HU" altLang="hu-HU" sz="4000" dirty="0"/>
              <a:t>A tanuló 7. év végi és a 8. félévi eredménye alapján az alábbi tantárgyakat figyelembe véve: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hu-HU" altLang="hu-HU" sz="4000" dirty="0"/>
              <a:t>Magyar nyelv és irodalom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hu-HU" altLang="hu-HU" sz="4000" dirty="0"/>
              <a:t> Matematika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hu-HU" altLang="hu-HU" sz="4000" dirty="0"/>
              <a:t> Történelem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hu-HU" altLang="hu-HU" sz="4000" dirty="0"/>
              <a:t> Idegen nyelv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hu-HU" altLang="hu-HU" sz="4000" dirty="0"/>
              <a:t> Biológia/földrajz/testnevelés/digitális kultúra.</a:t>
            </a:r>
          </a:p>
          <a:p>
            <a:pPr algn="ctr">
              <a:lnSpc>
                <a:spcPts val="9240"/>
              </a:lnSpc>
            </a:pPr>
            <a:endParaRPr lang="en-US" sz="7700" dirty="0">
              <a:solidFill>
                <a:srgbClr val="242424"/>
              </a:solidFill>
              <a:latin typeface="Cooper Hewitt Heavy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14796990" y="0"/>
            <a:ext cx="3580170" cy="3969947"/>
          </a:xfrm>
          <a:custGeom>
            <a:avLst/>
            <a:gdLst/>
            <a:ahLst/>
            <a:cxnLst/>
            <a:rect l="l" t="t" r="r" b="b"/>
            <a:pathLst>
              <a:path w="3580170" h="3969947">
                <a:moveTo>
                  <a:pt x="3580171" y="0"/>
                </a:moveTo>
                <a:lnTo>
                  <a:pt x="0" y="0"/>
                </a:lnTo>
                <a:lnTo>
                  <a:pt x="0" y="3969947"/>
                </a:lnTo>
                <a:lnTo>
                  <a:pt x="3580171" y="3969947"/>
                </a:lnTo>
                <a:lnTo>
                  <a:pt x="3580171" y="0"/>
                </a:lnTo>
                <a:close/>
              </a:path>
            </a:pathLst>
          </a:custGeom>
          <a:blipFill>
            <a:blip r:embed="rId6">
              <a:alphaModFix amt="50000"/>
            </a:blip>
            <a:stretch>
              <a:fillRect/>
            </a:stretch>
          </a:blipFill>
        </p:spPr>
      </p:sp>
      <p:sp>
        <p:nvSpPr>
          <p:cNvPr id="9" name="Téglalap 8"/>
          <p:cNvSpPr/>
          <p:nvPr/>
        </p:nvSpPr>
        <p:spPr>
          <a:xfrm>
            <a:off x="5103458" y="8357721"/>
            <a:ext cx="9144000" cy="110504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lnSpc>
                <a:spcPts val="9240"/>
              </a:lnSpc>
            </a:pPr>
            <a:r>
              <a:rPr lang="en-US" sz="3600" dirty="0" err="1">
                <a:solidFill>
                  <a:srgbClr val="242424"/>
                </a:solidFill>
                <a:latin typeface="Cooper Hewitt Heavy"/>
              </a:rPr>
              <a:t>Szakképzés</a:t>
            </a:r>
            <a:r>
              <a:rPr lang="hu-HU" sz="3600" dirty="0">
                <a:solidFill>
                  <a:srgbClr val="242424"/>
                </a:solidFill>
                <a:latin typeface="Cooper Hewitt Heavy"/>
              </a:rPr>
              <a:t> = </a:t>
            </a:r>
            <a:r>
              <a:rPr lang="en-US" sz="3600" dirty="0">
                <a:solidFill>
                  <a:srgbClr val="242424"/>
                </a:solidFill>
                <a:latin typeface="Cooper Hewitt Heavy"/>
              </a:rPr>
              <a:t>a </a:t>
            </a:r>
            <a:r>
              <a:rPr lang="en-US" sz="3600" dirty="0" err="1">
                <a:solidFill>
                  <a:srgbClr val="242424"/>
                </a:solidFill>
                <a:latin typeface="Cooper Hewitt Heavy"/>
              </a:rPr>
              <a:t>legjobb</a:t>
            </a:r>
            <a:r>
              <a:rPr lang="en-US" sz="3600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3600" dirty="0" err="1">
                <a:solidFill>
                  <a:srgbClr val="242424"/>
                </a:solidFill>
                <a:latin typeface="Cooper Hewitt Heavy"/>
              </a:rPr>
              <a:t>döntés</a:t>
            </a:r>
            <a:r>
              <a:rPr lang="en-US" sz="3600" dirty="0">
                <a:solidFill>
                  <a:srgbClr val="242424"/>
                </a:solidFill>
                <a:latin typeface="Cooper Hewitt Heavy"/>
              </a:rPr>
              <a:t>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ED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215202">
            <a:off x="8566185" y="1842603"/>
            <a:ext cx="16055273" cy="12723804"/>
          </a:xfrm>
          <a:custGeom>
            <a:avLst/>
            <a:gdLst/>
            <a:ahLst/>
            <a:cxnLst/>
            <a:rect l="l" t="t" r="r" b="b"/>
            <a:pathLst>
              <a:path w="16055273" h="12723804">
                <a:moveTo>
                  <a:pt x="0" y="0"/>
                </a:moveTo>
                <a:lnTo>
                  <a:pt x="16055273" y="0"/>
                </a:lnTo>
                <a:lnTo>
                  <a:pt x="16055273" y="12723804"/>
                </a:lnTo>
                <a:lnTo>
                  <a:pt x="0" y="1272380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952861" y="1830523"/>
            <a:ext cx="5306439" cy="8456477"/>
          </a:xfrm>
          <a:custGeom>
            <a:avLst/>
            <a:gdLst/>
            <a:ahLst/>
            <a:cxnLst/>
            <a:rect l="l" t="t" r="r" b="b"/>
            <a:pathLst>
              <a:path w="5306439" h="8456477">
                <a:moveTo>
                  <a:pt x="0" y="0"/>
                </a:moveTo>
                <a:lnTo>
                  <a:pt x="5306439" y="0"/>
                </a:lnTo>
                <a:lnTo>
                  <a:pt x="5306439" y="8456477"/>
                </a:lnTo>
                <a:lnTo>
                  <a:pt x="0" y="8456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7200" y="1714500"/>
            <a:ext cx="11213631" cy="415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00"/>
              </a:lnSpc>
            </a:pPr>
            <a:r>
              <a:rPr lang="en-US" sz="9000" dirty="0" err="1">
                <a:solidFill>
                  <a:srgbClr val="242424"/>
                </a:solidFill>
                <a:latin typeface="Cooper Hewitt Heavy"/>
              </a:rPr>
              <a:t>Nyitott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9000" dirty="0" err="1">
                <a:solidFill>
                  <a:srgbClr val="242424"/>
                </a:solidFill>
                <a:latin typeface="Cooper Hewitt Heavy"/>
              </a:rPr>
              <a:t>Kapuk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en-US" sz="9000" dirty="0" err="1">
                <a:solidFill>
                  <a:srgbClr val="242424"/>
                </a:solidFill>
                <a:latin typeface="Cooper Hewitt Heavy"/>
              </a:rPr>
              <a:t>Napja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: 202</a:t>
            </a:r>
            <a:r>
              <a:rPr lang="hu-HU" sz="9000" dirty="0">
                <a:solidFill>
                  <a:srgbClr val="242424"/>
                </a:solidFill>
                <a:latin typeface="Cooper Hewitt Heavy"/>
              </a:rPr>
              <a:t>6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. </a:t>
            </a:r>
            <a:r>
              <a:rPr lang="en-US" sz="9000" dirty="0" err="1">
                <a:solidFill>
                  <a:srgbClr val="242424"/>
                </a:solidFill>
                <a:latin typeface="Cooper Hewitt Heavy"/>
              </a:rPr>
              <a:t>nov.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hu-HU" sz="9000" dirty="0">
                <a:solidFill>
                  <a:srgbClr val="242424"/>
                </a:solidFill>
                <a:latin typeface="Cooper Hewitt Heavy"/>
              </a:rPr>
              <a:t>04.  </a:t>
            </a:r>
          </a:p>
          <a:p>
            <a:pPr>
              <a:lnSpc>
                <a:spcPts val="10800"/>
              </a:lnSpc>
            </a:pP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202</a:t>
            </a:r>
            <a:r>
              <a:rPr lang="hu-HU" sz="9000" dirty="0">
                <a:solidFill>
                  <a:srgbClr val="242424"/>
                </a:solidFill>
                <a:latin typeface="Cooper Hewitt Heavy"/>
              </a:rPr>
              <a:t>6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. </a:t>
            </a:r>
            <a:r>
              <a:rPr lang="en-US" sz="9000" dirty="0" err="1">
                <a:solidFill>
                  <a:srgbClr val="242424"/>
                </a:solidFill>
                <a:latin typeface="Cooper Hewitt Heavy"/>
              </a:rPr>
              <a:t>nov.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 </a:t>
            </a:r>
            <a:r>
              <a:rPr lang="hu-HU" sz="9000" dirty="0">
                <a:solidFill>
                  <a:srgbClr val="242424"/>
                </a:solidFill>
                <a:latin typeface="Cooper Hewitt Heavy"/>
              </a:rPr>
              <a:t>11</a:t>
            </a:r>
            <a:r>
              <a:rPr lang="en-US" sz="9000" dirty="0">
                <a:solidFill>
                  <a:srgbClr val="242424"/>
                </a:solidFill>
                <a:latin typeface="Cooper Hewitt Heavy"/>
              </a:rPr>
              <a:t>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8200" y="6034072"/>
            <a:ext cx="9664729" cy="2476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6579"/>
              </a:lnSpc>
              <a:spcBef>
                <a:spcPct val="0"/>
              </a:spcBef>
            </a:pP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Szeretettel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várjuk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az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érdeklődő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nyolcadik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osztályos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 </a:t>
            </a:r>
            <a:r>
              <a:rPr lang="en-US" sz="4699" dirty="0" err="1">
                <a:solidFill>
                  <a:srgbClr val="242424"/>
                </a:solidFill>
                <a:latin typeface="Montserrat Bold"/>
              </a:rPr>
              <a:t>tanulókat</a:t>
            </a:r>
            <a:r>
              <a:rPr lang="hu-HU" sz="4699" dirty="0">
                <a:solidFill>
                  <a:srgbClr val="242424"/>
                </a:solidFill>
                <a:latin typeface="Montserrat Bold"/>
              </a:rPr>
              <a:t> és </a:t>
            </a:r>
            <a:r>
              <a:rPr lang="hu-HU" sz="4699" dirty="0" err="1">
                <a:solidFill>
                  <a:srgbClr val="242424"/>
                </a:solidFill>
                <a:latin typeface="Montserrat Bold"/>
              </a:rPr>
              <a:t>szüleiket</a:t>
            </a:r>
            <a:r>
              <a:rPr lang="en-US" sz="4699" dirty="0">
                <a:solidFill>
                  <a:srgbClr val="242424"/>
                </a:solidFill>
                <a:latin typeface="Montserrat Bold"/>
              </a:rPr>
              <a:t>!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B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606677" y="167369"/>
            <a:ext cx="12896646" cy="10947938"/>
          </a:xfrm>
          <a:custGeom>
            <a:avLst/>
            <a:gdLst/>
            <a:ahLst/>
            <a:cxnLst/>
            <a:rect l="l" t="t" r="r" b="b"/>
            <a:pathLst>
              <a:path w="12896646" h="10947938">
                <a:moveTo>
                  <a:pt x="0" y="0"/>
                </a:moveTo>
                <a:lnTo>
                  <a:pt x="12896646" y="0"/>
                </a:lnTo>
                <a:lnTo>
                  <a:pt x="12896646" y="10947938"/>
                </a:lnTo>
                <a:lnTo>
                  <a:pt x="0" y="1094793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12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59788" y="3678151"/>
            <a:ext cx="5477044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64"/>
              </a:lnSpc>
              <a:spcBef>
                <a:spcPct val="0"/>
              </a:spcBef>
            </a:pPr>
            <a:r>
              <a:rPr lang="en-US" sz="4970" dirty="0" err="1">
                <a:solidFill>
                  <a:srgbClr val="000000"/>
                </a:solidFill>
                <a:latin typeface="Montserrat Bold"/>
              </a:rPr>
              <a:t>Köszön</a:t>
            </a:r>
            <a:r>
              <a:rPr lang="hu-HU" sz="4970" dirty="0" err="1">
                <a:solidFill>
                  <a:srgbClr val="000000"/>
                </a:solidFill>
                <a:latin typeface="Montserrat Bold"/>
              </a:rPr>
              <a:t>öm</a:t>
            </a:r>
            <a:r>
              <a:rPr lang="en-US" sz="4970" dirty="0">
                <a:solidFill>
                  <a:srgbClr val="000000"/>
                </a:solidFill>
                <a:latin typeface="Montserrat Bold"/>
              </a:rPr>
              <a:t> a </a:t>
            </a:r>
            <a:r>
              <a:rPr lang="en-US" sz="4970" dirty="0" err="1">
                <a:solidFill>
                  <a:srgbClr val="000000"/>
                </a:solidFill>
                <a:latin typeface="Montserrat Bold"/>
              </a:rPr>
              <a:t>megtisztelő</a:t>
            </a:r>
            <a:r>
              <a:rPr lang="en-US" sz="4970" dirty="0">
                <a:solidFill>
                  <a:srgbClr val="000000"/>
                </a:solidFill>
                <a:latin typeface="Montserrat Bold"/>
              </a:rPr>
              <a:t> </a:t>
            </a:r>
            <a:r>
              <a:rPr lang="en-US" sz="4970" dirty="0" err="1">
                <a:solidFill>
                  <a:srgbClr val="000000"/>
                </a:solidFill>
                <a:latin typeface="Montserrat Bold"/>
              </a:rPr>
              <a:t>figyelmet</a:t>
            </a:r>
            <a:r>
              <a:rPr lang="en-US" sz="4970" dirty="0">
                <a:solidFill>
                  <a:srgbClr val="000000"/>
                </a:solidFill>
                <a:latin typeface="Montserrat"/>
              </a:rPr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</Words>
  <Application>Microsoft Office PowerPoint</Application>
  <PresentationFormat>Egyéni</PresentationFormat>
  <Paragraphs>44</Paragraphs>
  <Slides>16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</vt:vector>
  </HeadingPairs>
  <TitlesOfParts>
    <vt:vector size="22" baseType="lpstr">
      <vt:lpstr>Calibri</vt:lpstr>
      <vt:lpstr>Cooper Hewitt Heavy</vt:lpstr>
      <vt:lpstr>Montserrat Bold</vt:lpstr>
      <vt:lpstr>Montserrat</vt:lpstr>
      <vt:lpstr>Arial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Yellow, Black and White 3D Illustrative How to Code Workshop Presentation másolata</dc:title>
  <dc:creator>Tanár</dc:creator>
  <cp:lastModifiedBy>Admin</cp:lastModifiedBy>
  <cp:revision>26</cp:revision>
  <dcterms:created xsi:type="dcterms:W3CDTF">2006-08-16T00:00:00Z</dcterms:created>
  <dcterms:modified xsi:type="dcterms:W3CDTF">2026-10-02T12:56:32Z</dcterms:modified>
  <dc:identifier>DAFySB1D6xs</dc:identifier>
</cp:coreProperties>
</file>